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75" r:id="rId2"/>
    <p:sldId id="256" r:id="rId3"/>
    <p:sldId id="276" r:id="rId4"/>
    <p:sldId id="378" r:id="rId5"/>
    <p:sldId id="379" r:id="rId6"/>
    <p:sldId id="380" r:id="rId7"/>
    <p:sldId id="381" r:id="rId8"/>
    <p:sldId id="277" r:id="rId9"/>
    <p:sldId id="258" r:id="rId10"/>
    <p:sldId id="357" r:id="rId11"/>
    <p:sldId id="358" r:id="rId12"/>
    <p:sldId id="373" r:id="rId13"/>
    <p:sldId id="356" r:id="rId14"/>
    <p:sldId id="370" r:id="rId15"/>
    <p:sldId id="375" r:id="rId16"/>
    <p:sldId id="376" r:id="rId17"/>
    <p:sldId id="346" r:id="rId18"/>
    <p:sldId id="351" r:id="rId19"/>
    <p:sldId id="352" r:id="rId20"/>
    <p:sldId id="355" r:id="rId21"/>
    <p:sldId id="377" r:id="rId22"/>
    <p:sldId id="272" r:id="rId23"/>
  </p:sldIdLst>
  <p:sldSz cx="9144000" cy="5715000" type="screen16x1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001236"/>
    <a:srgbClr val="FFDA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8" autoAdjust="0"/>
    <p:restoredTop sz="94676" autoAdjust="0"/>
  </p:normalViewPr>
  <p:slideViewPr>
    <p:cSldViewPr>
      <p:cViewPr varScale="1">
        <p:scale>
          <a:sx n="81" d="100"/>
          <a:sy n="81" d="100"/>
        </p:scale>
        <p:origin x="942" y="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A363A-33A4-4276-8AAA-9C3793BDF6DE}" type="datetimeFigureOut">
              <a:rPr lang="es-MX" smtClean="0"/>
              <a:t>02/07/2016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EB885-30C1-4AC4-88E4-A0BE431A1B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7893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Presentación y breve reseña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EB885-30C1-4AC4-88E4-A0BE431A1BD5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9385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BEB885-30C1-4AC4-88E4-A0BE431A1BD5}" type="slidenum">
              <a: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5587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BEB885-30C1-4AC4-88E4-A0BE431A1BD5}" type="slidenum">
              <a: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10253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BEB885-30C1-4AC4-88E4-A0BE431A1BD5}" type="slidenum">
              <a: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20224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BEB885-30C1-4AC4-88E4-A0BE431A1BD5}" type="slidenum">
              <a: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8138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7BE7-83A6-4A4F-91F6-0E99EEB54B33}" type="datetimeFigureOut">
              <a:rPr lang="es-MX" smtClean="0"/>
              <a:t>02/07/2016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3164-EFED-42ED-B1D8-9D22CCBD7DD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3600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7BE7-83A6-4A4F-91F6-0E99EEB54B33}" type="datetimeFigureOut">
              <a:rPr lang="es-MX" smtClean="0"/>
              <a:t>02/07/2016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3164-EFED-42ED-B1D8-9D22CCBD7DD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3540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7BE7-83A6-4A4F-91F6-0E99EEB54B33}" type="datetimeFigureOut">
              <a:rPr lang="es-MX" smtClean="0"/>
              <a:t>02/07/2016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3164-EFED-42ED-B1D8-9D22CCBD7DD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8947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7BE7-83A6-4A4F-91F6-0E99EEB54B33}" type="datetimeFigureOut">
              <a:rPr lang="es-MX" smtClean="0"/>
              <a:t>02/07/2016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3164-EFED-42ED-B1D8-9D22CCBD7DD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5465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7BE7-83A6-4A4F-91F6-0E99EEB54B33}" type="datetimeFigureOut">
              <a:rPr lang="es-MX" smtClean="0"/>
              <a:t>02/07/2016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3164-EFED-42ED-B1D8-9D22CCBD7DD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5478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7BE7-83A6-4A4F-91F6-0E99EEB54B33}" type="datetimeFigureOut">
              <a:rPr lang="es-MX" smtClean="0"/>
              <a:t>02/07/2016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3164-EFED-42ED-B1D8-9D22CCBD7DD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5627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7BE7-83A6-4A4F-91F6-0E99EEB54B33}" type="datetimeFigureOut">
              <a:rPr lang="es-MX" smtClean="0"/>
              <a:t>02/07/2016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3164-EFED-42ED-B1D8-9D22CCBD7DD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1360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7BE7-83A6-4A4F-91F6-0E99EEB54B33}" type="datetimeFigureOut">
              <a:rPr lang="es-MX" smtClean="0"/>
              <a:t>02/07/2016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3164-EFED-42ED-B1D8-9D22CCBD7DD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1655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7BE7-83A6-4A4F-91F6-0E99EEB54B33}" type="datetimeFigureOut">
              <a:rPr lang="es-MX" smtClean="0"/>
              <a:t>02/07/2016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3164-EFED-42ED-B1D8-9D22CCBD7DD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935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7BE7-83A6-4A4F-91F6-0E99EEB54B33}" type="datetimeFigureOut">
              <a:rPr lang="es-MX" smtClean="0"/>
              <a:t>02/07/2016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3164-EFED-42ED-B1D8-9D22CCBD7DD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1341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7BE7-83A6-4A4F-91F6-0E99EEB54B33}" type="datetimeFigureOut">
              <a:rPr lang="es-MX" smtClean="0"/>
              <a:t>02/07/2016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3164-EFED-42ED-B1D8-9D22CCBD7DD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62131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27BE7-83A6-4A4F-91F6-0E99EEB54B33}" type="datetimeFigureOut">
              <a:rPr lang="es-MX" smtClean="0"/>
              <a:t>02/07/2016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43164-EFED-42ED-B1D8-9D22CCBD7DD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335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gif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gif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1236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" y="1720197"/>
            <a:ext cx="9164105" cy="401762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375" y="409228"/>
            <a:ext cx="3528392" cy="88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94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 flipV="1">
            <a:off x="0" y="0"/>
            <a:ext cx="9144000" cy="117731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2 CuadroTexto"/>
          <p:cNvSpPr txBox="1">
            <a:spLocks noGrp="1" noChangeArrowheads="1"/>
          </p:cNvSpPr>
          <p:nvPr>
            <p:ph idx="1"/>
          </p:nvPr>
        </p:nvSpPr>
        <p:spPr bwMode="auto">
          <a:xfrm>
            <a:off x="863588" y="1561356"/>
            <a:ext cx="7668852" cy="40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s-ES" altLang="es-MX" sz="2800" b="1" dirty="0">
                <a:latin typeface="+mn-lt"/>
              </a:rPr>
              <a:t>Módulo de VENTAS </a:t>
            </a:r>
          </a:p>
          <a:p>
            <a:pPr lvl="1">
              <a:buFont typeface="Arial" pitchFamily="34" charset="0"/>
              <a:buChar char="•"/>
            </a:pPr>
            <a:r>
              <a:rPr lang="es-ES" altLang="es-MX" sz="2400" dirty="0">
                <a:latin typeface="+mn-lt"/>
              </a:rPr>
              <a:t>Como capturar tus prospectos/clientes</a:t>
            </a:r>
          </a:p>
          <a:p>
            <a:pPr lvl="1">
              <a:buFont typeface="Arial" pitchFamily="34" charset="0"/>
              <a:buChar char="•"/>
            </a:pPr>
            <a:r>
              <a:rPr lang="es-ES" altLang="es-MX" sz="2400" dirty="0">
                <a:latin typeface="+mn-lt"/>
              </a:rPr>
              <a:t>Como llevar tus seguimientos y atender tus pendientes</a:t>
            </a:r>
          </a:p>
          <a:p>
            <a:pPr marL="457200" lvl="1" indent="0">
              <a:buNone/>
            </a:pPr>
            <a:endParaRPr lang="es-ES" altLang="es-MX" sz="2400" dirty="0">
              <a:latin typeface="+mn-lt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s-ES" altLang="es-MX" sz="2800" b="1" dirty="0">
                <a:latin typeface="+mn-lt"/>
              </a:rPr>
              <a:t>Módulo de MERCADEO</a:t>
            </a:r>
          </a:p>
          <a:p>
            <a:pPr lvl="1">
              <a:buFont typeface="Arial" pitchFamily="34" charset="0"/>
              <a:buChar char="•"/>
            </a:pPr>
            <a:r>
              <a:rPr lang="es-ES" altLang="es-MX" sz="2400" dirty="0">
                <a:latin typeface="+mn-lt"/>
              </a:rPr>
              <a:t>Como configurar tus herramientas de automatización para generar prospectos y clientes potenciales</a:t>
            </a:r>
          </a:p>
          <a:p>
            <a:pPr marL="0" indent="0" eaLnBrk="1" hangingPunct="1">
              <a:buNone/>
            </a:pPr>
            <a:endParaRPr lang="es-ES" altLang="es-MX" sz="2800" dirty="0">
              <a:latin typeface="+mn-lt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426225"/>
            <a:ext cx="9144000" cy="420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4000" b="1" i="1" dirty="0"/>
              <a:t>¿Que veremos en esta sesión?</a:t>
            </a:r>
            <a:endParaRPr lang="es-MX" sz="4000" i="1" dirty="0"/>
          </a:p>
        </p:txBody>
      </p:sp>
    </p:spTree>
    <p:extLst>
      <p:ext uri="{BB962C8B-B14F-4D97-AF65-F5344CB8AC3E}">
        <p14:creationId xmlns:p14="http://schemas.microsoft.com/office/powerpoint/2010/main" val="86839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 flipV="1">
            <a:off x="0" y="0"/>
            <a:ext cx="9144000" cy="117731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2 CuadroTexto"/>
          <p:cNvSpPr txBox="1">
            <a:spLocks noGrp="1" noChangeArrowheads="1"/>
          </p:cNvSpPr>
          <p:nvPr>
            <p:ph idx="1"/>
          </p:nvPr>
        </p:nvSpPr>
        <p:spPr bwMode="auto">
          <a:xfrm>
            <a:off x="899592" y="1633364"/>
            <a:ext cx="7776864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s-ES" altLang="es-MX" sz="2800" b="1" dirty="0">
                <a:latin typeface="+mn-lt"/>
              </a:rPr>
              <a:t>Video1</a:t>
            </a:r>
            <a:r>
              <a:rPr lang="es-ES" altLang="es-MX" sz="2800" dirty="0">
                <a:latin typeface="+mn-lt"/>
              </a:rPr>
              <a:t>, Introducción a Sales24x7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s-ES" altLang="es-MX" sz="2800" b="1" dirty="0">
                <a:latin typeface="+mn-lt"/>
              </a:rPr>
              <a:t>Video2</a:t>
            </a:r>
            <a:r>
              <a:rPr lang="es-ES" altLang="es-MX" sz="2800" dirty="0">
                <a:latin typeface="+mn-lt"/>
              </a:rPr>
              <a:t>, Que debes hacer primero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s-ES" altLang="es-MX" sz="2800" b="1" dirty="0">
                <a:latin typeface="+mn-lt"/>
              </a:rPr>
              <a:t>Video3</a:t>
            </a:r>
            <a:r>
              <a:rPr lang="es-ES" altLang="es-MX" sz="2800" dirty="0">
                <a:latin typeface="+mn-lt"/>
              </a:rPr>
              <a:t>, Como generar clientes potenciales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s-ES" altLang="es-MX" sz="2800" b="1" dirty="0">
                <a:latin typeface="+mn-lt"/>
              </a:rPr>
              <a:t>Video4</a:t>
            </a:r>
            <a:r>
              <a:rPr lang="es-ES" altLang="es-MX" sz="2800" dirty="0">
                <a:latin typeface="+mn-lt"/>
              </a:rPr>
              <a:t>, Formularios de OPT IN</a:t>
            </a:r>
          </a:p>
          <a:p>
            <a:pPr eaLnBrk="1" hangingPunct="1">
              <a:buFont typeface="Arial" pitchFamily="34" charset="0"/>
              <a:buChar char="•"/>
            </a:pPr>
            <a:endParaRPr lang="es-ES" altLang="es-MX" sz="1000" dirty="0">
              <a:latin typeface="+mn-lt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s-ES" altLang="es-MX" sz="2800" b="1" dirty="0">
                <a:latin typeface="+mn-lt"/>
              </a:rPr>
              <a:t>Ejercicio 1</a:t>
            </a:r>
            <a:r>
              <a:rPr lang="es-ES" altLang="es-MX" sz="2800" dirty="0">
                <a:latin typeface="+mn-lt"/>
              </a:rPr>
              <a:t>: Captura de tus primeros contactos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s-ES" altLang="es-MX" sz="2800" b="1" dirty="0">
                <a:latin typeface="+mn-lt"/>
              </a:rPr>
              <a:t>Ejercicio 2</a:t>
            </a:r>
            <a:r>
              <a:rPr lang="es-ES" altLang="es-MX" sz="2800" dirty="0">
                <a:latin typeface="+mn-lt"/>
              </a:rPr>
              <a:t>:  Generando tus seguimientos y atendiendo pendientes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426225"/>
            <a:ext cx="9144000" cy="420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4000" b="1" i="1" dirty="0"/>
              <a:t>Módulo de VENTAS</a:t>
            </a:r>
            <a:endParaRPr lang="es-MX" sz="4000" i="1" dirty="0"/>
          </a:p>
        </p:txBody>
      </p:sp>
    </p:spTree>
    <p:extLst>
      <p:ext uri="{BB962C8B-B14F-4D97-AF65-F5344CB8AC3E}">
        <p14:creationId xmlns:p14="http://schemas.microsoft.com/office/powerpoint/2010/main" val="98804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 flipV="1">
            <a:off x="0" y="0"/>
            <a:ext cx="9144000" cy="117731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426225"/>
            <a:ext cx="9144000" cy="420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4000" b="1" i="1" dirty="0"/>
              <a:t>Hilos de Seguimiento</a:t>
            </a:r>
            <a:endParaRPr lang="es-MX" sz="4000" i="1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5332"/>
            <a:ext cx="2979737" cy="358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64270"/>
            <a:ext cx="7154863" cy="12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05372"/>
            <a:ext cx="43307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76" y="2801925"/>
            <a:ext cx="43307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72382"/>
            <a:ext cx="7316787" cy="12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76" y="3850406"/>
            <a:ext cx="43307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3758331"/>
            <a:ext cx="7153275" cy="12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88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316416" y="5449788"/>
            <a:ext cx="827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chemeClr val="bg1">
                    <a:lumMod val="75000"/>
                  </a:schemeClr>
                </a:solidFill>
              </a:rPr>
              <a:t>04:45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" y="1777380"/>
            <a:ext cx="91439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0" dirty="0"/>
              <a:t>Práctica en Sales24x7</a:t>
            </a:r>
          </a:p>
        </p:txBody>
      </p:sp>
    </p:spTree>
    <p:extLst>
      <p:ext uri="{BB962C8B-B14F-4D97-AF65-F5344CB8AC3E}">
        <p14:creationId xmlns:p14="http://schemas.microsoft.com/office/powerpoint/2010/main" val="2644005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 flipV="1">
            <a:off x="0" y="0"/>
            <a:ext cx="9144000" cy="117731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426225"/>
            <a:ext cx="9144000" cy="420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4000" b="1" i="1" dirty="0"/>
              <a:t>Módulo de MERCADEO</a:t>
            </a:r>
            <a:endParaRPr lang="es-MX" sz="4000" i="1" dirty="0"/>
          </a:p>
        </p:txBody>
      </p:sp>
      <p:sp>
        <p:nvSpPr>
          <p:cNvPr id="7" name="2 CuadroTexto"/>
          <p:cNvSpPr txBox="1">
            <a:spLocks noGrp="1" noChangeArrowheads="1"/>
          </p:cNvSpPr>
          <p:nvPr>
            <p:ph idx="1"/>
          </p:nvPr>
        </p:nvSpPr>
        <p:spPr bwMode="auto">
          <a:xfrm>
            <a:off x="1403648" y="2209428"/>
            <a:ext cx="65527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s-ES" altLang="es-MX" sz="2800" dirty="0">
                <a:latin typeface="+mn-lt"/>
              </a:rPr>
              <a:t>Como generar prospectos y clientes potenciales</a:t>
            </a:r>
          </a:p>
        </p:txBody>
      </p:sp>
    </p:spTree>
    <p:extLst>
      <p:ext uri="{BB962C8B-B14F-4D97-AF65-F5344CB8AC3E}">
        <p14:creationId xmlns:p14="http://schemas.microsoft.com/office/powerpoint/2010/main" val="352150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274" y="0"/>
            <a:ext cx="9113225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314" y="1517030"/>
            <a:ext cx="482189" cy="387097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6178"/>
            <a:ext cx="9144000" cy="420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el" panose="02000506030000020004" pitchFamily="2" charset="0"/>
              </a:rPr>
              <a:t>Como Crear Tu Máquina Generadora de Clientes Potenciales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" y="602698"/>
            <a:ext cx="2042164" cy="470307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1278530"/>
            <a:ext cx="648072" cy="86409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32060"/>
            <a:ext cx="2262222" cy="241528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349" y="3098153"/>
            <a:ext cx="280417" cy="484633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654007"/>
            <a:ext cx="2246381" cy="1584963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07" y="1517030"/>
            <a:ext cx="482189" cy="387097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55" y="975615"/>
            <a:ext cx="1438659" cy="1527051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249" y="602698"/>
            <a:ext cx="1840310" cy="4204224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-12760" y="3113570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Envío de </a:t>
            </a:r>
            <a:r>
              <a:rPr lang="es-MX" dirty="0" err="1"/>
              <a:t>mailing</a:t>
            </a:r>
            <a:endParaRPr lang="es-MX" dirty="0"/>
          </a:p>
          <a:p>
            <a:pPr algn="ctr"/>
            <a:r>
              <a:rPr lang="es-MX" dirty="0"/>
              <a:t>Anuncios en Google</a:t>
            </a:r>
          </a:p>
          <a:p>
            <a:pPr algn="ctr"/>
            <a:r>
              <a:rPr lang="es-MX" dirty="0"/>
              <a:t>Redes Sociales</a:t>
            </a:r>
          </a:p>
          <a:p>
            <a:pPr algn="ctr"/>
            <a:r>
              <a:rPr lang="es-MX" dirty="0"/>
              <a:t>Periódicos, Revista</a:t>
            </a:r>
          </a:p>
          <a:p>
            <a:pPr algn="ctr"/>
            <a:r>
              <a:rPr lang="es-MX" dirty="0"/>
              <a:t>Radio, etc.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131256" y="1839701"/>
            <a:ext cx="18002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Invitación a </a:t>
            </a:r>
          </a:p>
          <a:p>
            <a:pPr algn="ctr"/>
            <a:r>
              <a:rPr lang="es-MX" b="1" dirty="0">
                <a:solidFill>
                  <a:schemeClr val="bg1"/>
                </a:solidFill>
              </a:rPr>
              <a:t>conseguir un “PRODUCTO GRATUITO”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35496" y="4605291"/>
            <a:ext cx="1980000" cy="646331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2060"/>
                </a:solidFill>
              </a:rPr>
              <a:t>Medios gratuitos </a:t>
            </a:r>
          </a:p>
          <a:p>
            <a:pPr algn="ctr"/>
            <a:r>
              <a:rPr lang="es-MX" b="1" dirty="0">
                <a:solidFill>
                  <a:srgbClr val="002060"/>
                </a:solidFill>
              </a:rPr>
              <a:t>y de paga</a:t>
            </a:r>
          </a:p>
        </p:txBody>
      </p:sp>
      <p:pic>
        <p:nvPicPr>
          <p:cNvPr id="24" name="23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95" y="2575846"/>
            <a:ext cx="870625" cy="689149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07" y="2061951"/>
            <a:ext cx="529520" cy="478575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39" y="3205849"/>
            <a:ext cx="529520" cy="478575"/>
          </a:xfrm>
          <a:prstGeom prst="rect">
            <a:avLst/>
          </a:prstGeom>
        </p:spPr>
      </p:pic>
      <p:sp>
        <p:nvSpPr>
          <p:cNvPr id="29" name="28 CuadroTexto"/>
          <p:cNvSpPr txBox="1"/>
          <p:nvPr/>
        </p:nvSpPr>
        <p:spPr>
          <a:xfrm>
            <a:off x="7337503" y="665298"/>
            <a:ext cx="178599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Seguimiento</a:t>
            </a:r>
          </a:p>
          <a:p>
            <a:pPr algn="ctr"/>
            <a:endParaRPr lang="es-MX" sz="1500" b="1" dirty="0"/>
          </a:p>
          <a:p>
            <a:pPr algn="ctr"/>
            <a:r>
              <a:rPr lang="es-MX" sz="1500" b="1" dirty="0"/>
              <a:t>Correo electrónico</a:t>
            </a:r>
          </a:p>
          <a:p>
            <a:pPr algn="ctr"/>
            <a:r>
              <a:rPr lang="es-MX" sz="1500" b="1" dirty="0"/>
              <a:t>Llamada telefónica</a:t>
            </a:r>
          </a:p>
          <a:p>
            <a:pPr algn="ctr"/>
            <a:endParaRPr lang="es-MX" sz="2000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7284248" y="1854594"/>
            <a:ext cx="1839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>
                <a:solidFill>
                  <a:srgbClr val="8E0000"/>
                </a:solidFill>
              </a:rPr>
              <a:t>Posicionarte </a:t>
            </a:r>
          </a:p>
          <a:p>
            <a:pPr algn="ctr"/>
            <a:r>
              <a:rPr lang="es-MX" sz="1500" b="1" dirty="0">
                <a:solidFill>
                  <a:srgbClr val="8E0000"/>
                </a:solidFill>
              </a:rPr>
              <a:t>como experto(a) y generar confianza </a:t>
            </a:r>
          </a:p>
          <a:p>
            <a:pPr algn="ctr"/>
            <a:r>
              <a:rPr lang="es-MX" sz="1500" b="1" dirty="0">
                <a:solidFill>
                  <a:srgbClr val="8E0000"/>
                </a:solidFill>
              </a:rPr>
              <a:t>y credibilidad</a:t>
            </a:r>
          </a:p>
        </p:txBody>
      </p:sp>
      <p:sp>
        <p:nvSpPr>
          <p:cNvPr id="32" name="31 Rectángulo"/>
          <p:cNvSpPr/>
          <p:nvPr/>
        </p:nvSpPr>
        <p:spPr>
          <a:xfrm>
            <a:off x="7300028" y="3057532"/>
            <a:ext cx="1861044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002060"/>
                </a:solidFill>
              </a:rPr>
              <a:t>Invitar a tomar </a:t>
            </a:r>
          </a:p>
          <a:p>
            <a:pPr algn="ctr"/>
            <a:r>
              <a:rPr lang="es-MX" sz="1400" b="1" dirty="0">
                <a:solidFill>
                  <a:srgbClr val="002060"/>
                </a:solidFill>
              </a:rPr>
              <a:t>alguna acción</a:t>
            </a:r>
          </a:p>
          <a:p>
            <a:endParaRPr lang="es-MX" sz="500" b="1" dirty="0">
              <a:solidFill>
                <a:srgbClr val="002060"/>
              </a:solidFill>
            </a:endParaRPr>
          </a:p>
          <a:p>
            <a:r>
              <a:rPr lang="es-MX" sz="1400" b="1" dirty="0">
                <a:solidFill>
                  <a:srgbClr val="002060"/>
                </a:solidFill>
              </a:rPr>
              <a:t>* Comprar</a:t>
            </a:r>
          </a:p>
          <a:p>
            <a:r>
              <a:rPr lang="es-MX" sz="1400" b="1" dirty="0">
                <a:solidFill>
                  <a:srgbClr val="002060"/>
                </a:solidFill>
              </a:rPr>
              <a:t>* Solicitar cotización</a:t>
            </a:r>
          </a:p>
          <a:p>
            <a:r>
              <a:rPr lang="es-MX" sz="1400" b="1" dirty="0">
                <a:solidFill>
                  <a:srgbClr val="002060"/>
                </a:solidFill>
              </a:rPr>
              <a:t>* Solicitar información</a:t>
            </a:r>
          </a:p>
          <a:p>
            <a:r>
              <a:rPr lang="es-MX" sz="1400" b="1" dirty="0">
                <a:solidFill>
                  <a:srgbClr val="002060"/>
                </a:solidFill>
              </a:rPr>
              <a:t>* Subscribirse</a:t>
            </a:r>
          </a:p>
          <a:p>
            <a:r>
              <a:rPr lang="es-MX" sz="1400" b="1" dirty="0">
                <a:solidFill>
                  <a:srgbClr val="002060"/>
                </a:solidFill>
              </a:rPr>
              <a:t>* Etc.</a:t>
            </a: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51243"/>
            <a:ext cx="7654161" cy="81457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2" t="65842" r="14017" b="4764"/>
          <a:stretch/>
        </p:blipFill>
        <p:spPr>
          <a:xfrm>
            <a:off x="2957688" y="1890505"/>
            <a:ext cx="3703407" cy="229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385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44 -0.1084 L -0.11614 -0.04475 C -0.11076 -0.03113 -0.10017 -0.01724 -0.0875 -0.00751 C -0.07326 0.00333 -0.06059 0.0075 -0.04982 0.00611 L -0.00104 0.00194 " pathEditMode="relative" rAng="1544796" ptsTypes="FffFF">
                                      <p:cBhvr>
                                        <p:cTn id="87" dur="3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7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  <p:bldP spid="20" grpId="0" animBg="1"/>
      <p:bldP spid="21" grpId="0" animBg="1"/>
      <p:bldP spid="29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78"/>
            <a:ext cx="9161072" cy="5708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314" y="1517030"/>
            <a:ext cx="482189" cy="387097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" y="602698"/>
            <a:ext cx="2042164" cy="470307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1278530"/>
            <a:ext cx="648072" cy="86409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32060"/>
            <a:ext cx="2262222" cy="241528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349" y="3098153"/>
            <a:ext cx="280417" cy="484633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654007"/>
            <a:ext cx="2246381" cy="1584963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07" y="1517030"/>
            <a:ext cx="482189" cy="387097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55" y="975615"/>
            <a:ext cx="1438659" cy="1527051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249" y="602698"/>
            <a:ext cx="1840310" cy="4204224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-12760" y="3113570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Envío de </a:t>
            </a:r>
            <a:r>
              <a:rPr lang="es-MX" dirty="0" err="1"/>
              <a:t>mailing</a:t>
            </a:r>
            <a:endParaRPr lang="es-MX" dirty="0"/>
          </a:p>
          <a:p>
            <a:pPr algn="ctr"/>
            <a:r>
              <a:rPr lang="es-MX" dirty="0"/>
              <a:t>Anuncios en Google</a:t>
            </a:r>
          </a:p>
          <a:p>
            <a:pPr algn="ctr"/>
            <a:r>
              <a:rPr lang="es-MX" dirty="0"/>
              <a:t>Redes Sociales</a:t>
            </a:r>
          </a:p>
          <a:p>
            <a:pPr algn="ctr"/>
            <a:r>
              <a:rPr lang="es-MX" dirty="0"/>
              <a:t>Periódicos, Revista</a:t>
            </a:r>
          </a:p>
          <a:p>
            <a:pPr algn="ctr"/>
            <a:r>
              <a:rPr lang="es-MX" dirty="0"/>
              <a:t>Radio, etc.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131256" y="1839701"/>
            <a:ext cx="18002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Invitación a </a:t>
            </a:r>
          </a:p>
          <a:p>
            <a:pPr algn="ctr"/>
            <a:r>
              <a:rPr lang="es-MX" b="1" dirty="0">
                <a:solidFill>
                  <a:schemeClr val="bg1"/>
                </a:solidFill>
              </a:rPr>
              <a:t>conseguir un “PRODUCTO GRATUITO”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35496" y="4605291"/>
            <a:ext cx="1980000" cy="646331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2060"/>
                </a:solidFill>
              </a:rPr>
              <a:t>Medios gratuitos </a:t>
            </a:r>
          </a:p>
          <a:p>
            <a:pPr algn="ctr"/>
            <a:r>
              <a:rPr lang="es-MX" b="1" dirty="0">
                <a:solidFill>
                  <a:srgbClr val="002060"/>
                </a:solidFill>
              </a:rPr>
              <a:t>y de paga</a:t>
            </a:r>
          </a:p>
        </p:txBody>
      </p:sp>
      <p:pic>
        <p:nvPicPr>
          <p:cNvPr id="24" name="23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95" y="2575846"/>
            <a:ext cx="870625" cy="689149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07" y="2061951"/>
            <a:ext cx="529520" cy="478575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39" y="3205849"/>
            <a:ext cx="529520" cy="478575"/>
          </a:xfrm>
          <a:prstGeom prst="rect">
            <a:avLst/>
          </a:prstGeom>
        </p:spPr>
      </p:pic>
      <p:sp>
        <p:nvSpPr>
          <p:cNvPr id="29" name="28 CuadroTexto"/>
          <p:cNvSpPr txBox="1"/>
          <p:nvPr/>
        </p:nvSpPr>
        <p:spPr>
          <a:xfrm>
            <a:off x="7337503" y="665298"/>
            <a:ext cx="178599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Seguimiento</a:t>
            </a:r>
          </a:p>
          <a:p>
            <a:pPr algn="ctr"/>
            <a:endParaRPr lang="es-MX" sz="1500" b="1" dirty="0"/>
          </a:p>
          <a:p>
            <a:pPr algn="ctr"/>
            <a:r>
              <a:rPr lang="es-MX" sz="1500" b="1" dirty="0"/>
              <a:t>Correo electrónico</a:t>
            </a:r>
          </a:p>
          <a:p>
            <a:pPr algn="ctr"/>
            <a:r>
              <a:rPr lang="es-MX" sz="1500" b="1" dirty="0"/>
              <a:t>Llamada telefónica</a:t>
            </a:r>
          </a:p>
          <a:p>
            <a:pPr algn="ctr"/>
            <a:endParaRPr lang="es-MX" sz="2000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7284248" y="1854594"/>
            <a:ext cx="1839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>
                <a:solidFill>
                  <a:srgbClr val="8E0000"/>
                </a:solidFill>
              </a:rPr>
              <a:t>Posicionarte </a:t>
            </a:r>
          </a:p>
          <a:p>
            <a:pPr algn="ctr"/>
            <a:r>
              <a:rPr lang="es-MX" sz="1500" b="1" dirty="0">
                <a:solidFill>
                  <a:srgbClr val="8E0000"/>
                </a:solidFill>
              </a:rPr>
              <a:t>como experto(a) y generar confianza </a:t>
            </a:r>
          </a:p>
          <a:p>
            <a:pPr algn="ctr"/>
            <a:r>
              <a:rPr lang="es-MX" sz="1500" b="1" dirty="0">
                <a:solidFill>
                  <a:srgbClr val="8E0000"/>
                </a:solidFill>
              </a:rPr>
              <a:t>y credibilidad</a:t>
            </a:r>
          </a:p>
        </p:txBody>
      </p:sp>
      <p:sp>
        <p:nvSpPr>
          <p:cNvPr id="32" name="31 Rectángulo"/>
          <p:cNvSpPr/>
          <p:nvPr/>
        </p:nvSpPr>
        <p:spPr>
          <a:xfrm>
            <a:off x="7300028" y="3057532"/>
            <a:ext cx="1861044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002060"/>
                </a:solidFill>
              </a:rPr>
              <a:t>Invitar a tomar </a:t>
            </a:r>
          </a:p>
          <a:p>
            <a:pPr algn="ctr"/>
            <a:r>
              <a:rPr lang="es-MX" sz="1400" b="1" dirty="0">
                <a:solidFill>
                  <a:srgbClr val="002060"/>
                </a:solidFill>
              </a:rPr>
              <a:t>alguna acción</a:t>
            </a:r>
          </a:p>
          <a:p>
            <a:endParaRPr lang="es-MX" sz="500" b="1" dirty="0">
              <a:solidFill>
                <a:srgbClr val="002060"/>
              </a:solidFill>
            </a:endParaRPr>
          </a:p>
          <a:p>
            <a:r>
              <a:rPr lang="es-MX" sz="1400" b="1" dirty="0">
                <a:solidFill>
                  <a:srgbClr val="002060"/>
                </a:solidFill>
              </a:rPr>
              <a:t>* Comprar</a:t>
            </a:r>
          </a:p>
          <a:p>
            <a:r>
              <a:rPr lang="es-MX" sz="1400" b="1" dirty="0">
                <a:solidFill>
                  <a:srgbClr val="002060"/>
                </a:solidFill>
              </a:rPr>
              <a:t>* Solicitar cotización</a:t>
            </a:r>
          </a:p>
          <a:p>
            <a:r>
              <a:rPr lang="es-MX" sz="1400" b="1" dirty="0">
                <a:solidFill>
                  <a:srgbClr val="002060"/>
                </a:solidFill>
              </a:rPr>
              <a:t>* Solicitar información</a:t>
            </a:r>
          </a:p>
          <a:p>
            <a:r>
              <a:rPr lang="es-MX" sz="1400" b="1" dirty="0">
                <a:solidFill>
                  <a:srgbClr val="002060"/>
                </a:solidFill>
              </a:rPr>
              <a:t>* Subscribirse</a:t>
            </a:r>
          </a:p>
          <a:p>
            <a:r>
              <a:rPr lang="es-MX" sz="1400" b="1" dirty="0">
                <a:solidFill>
                  <a:srgbClr val="002060"/>
                </a:solidFill>
              </a:rPr>
              <a:t>* Etc.</a:t>
            </a: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51243"/>
            <a:ext cx="7654161" cy="814570"/>
          </a:xfrm>
          <a:prstGeom prst="rect">
            <a:avLst/>
          </a:prstGeom>
        </p:spPr>
      </p:pic>
      <p:sp>
        <p:nvSpPr>
          <p:cNvPr id="22" name="21 Rectángulo"/>
          <p:cNvSpPr/>
          <p:nvPr/>
        </p:nvSpPr>
        <p:spPr>
          <a:xfrm>
            <a:off x="4984608" y="3819009"/>
            <a:ext cx="4066884" cy="1630779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Rectángulo"/>
          <p:cNvSpPr/>
          <p:nvPr/>
        </p:nvSpPr>
        <p:spPr>
          <a:xfrm flipH="1">
            <a:off x="-12764" y="525484"/>
            <a:ext cx="2088231" cy="4780288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26 Rectángulo"/>
          <p:cNvSpPr/>
          <p:nvPr/>
        </p:nvSpPr>
        <p:spPr>
          <a:xfrm>
            <a:off x="2411760" y="525484"/>
            <a:ext cx="6639731" cy="512333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5700" y="4192841"/>
            <a:ext cx="3606525" cy="909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1 Título"/>
          <p:cNvSpPr txBox="1">
            <a:spLocks/>
          </p:cNvSpPr>
          <p:nvPr/>
        </p:nvSpPr>
        <p:spPr>
          <a:xfrm>
            <a:off x="0" y="6178"/>
            <a:ext cx="9144000" cy="420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el" panose="02000506030000020004" pitchFamily="2" charset="0"/>
              </a:rPr>
              <a:t>Como Crear Tu Máquina Generadora de Clientes Potenciales</a:t>
            </a:r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83"/>
          <a:stretch/>
        </p:blipFill>
        <p:spPr>
          <a:xfrm>
            <a:off x="291305" y="6473"/>
            <a:ext cx="320255" cy="41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7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 flipV="1">
            <a:off x="-1" y="1"/>
            <a:ext cx="9144000" cy="1056079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153200" y="1489348"/>
            <a:ext cx="91440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el" panose="02000506030000020004" pitchFamily="2" charset="0"/>
              </a:rPr>
              <a:t>Cómo iniciar a generar </a:t>
            </a:r>
          </a:p>
          <a:p>
            <a:r>
              <a:rPr lang="es-MX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el" panose="02000506030000020004" pitchFamily="2" charset="0"/>
              </a:rPr>
              <a:t>Contactos y prospectos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53200" y="3433564"/>
            <a:ext cx="91440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dirty="0">
                <a:solidFill>
                  <a:srgbClr val="002060"/>
                </a:solidFill>
                <a:latin typeface="Abel" panose="02000506030000020004" pitchFamily="2" charset="0"/>
              </a:rPr>
              <a:t>ejercicio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8316416" y="5449788"/>
            <a:ext cx="827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chemeClr val="bg1">
                    <a:lumMod val="75000"/>
                  </a:schemeClr>
                </a:solidFill>
              </a:rPr>
              <a:t>04:45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426225"/>
            <a:ext cx="9144000" cy="420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4000" b="1" i="1" dirty="0"/>
              <a:t>Módulo de MERCADEO</a:t>
            </a:r>
            <a:endParaRPr lang="es-MX" sz="4000" i="1" dirty="0"/>
          </a:p>
        </p:txBody>
      </p:sp>
    </p:spTree>
    <p:extLst>
      <p:ext uri="{BB962C8B-B14F-4D97-AF65-F5344CB8AC3E}">
        <p14:creationId xmlns:p14="http://schemas.microsoft.com/office/powerpoint/2010/main" val="4206021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0" y="18899"/>
            <a:ext cx="91440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el" panose="02000506030000020004" pitchFamily="2" charset="0"/>
              </a:rPr>
              <a:t>Mi negocio es una florería que se llama </a:t>
            </a:r>
          </a:p>
          <a:p>
            <a:r>
              <a:rPr lang="es-MX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el" panose="02000506030000020004" pitchFamily="2" charset="0"/>
              </a:rPr>
              <a:t>“El Crisantemo”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8316416" y="5449788"/>
            <a:ext cx="827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chemeClr val="bg1">
                    <a:lumMod val="75000"/>
                  </a:schemeClr>
                </a:solidFill>
              </a:rPr>
              <a:t>04:45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47564" y="3203019"/>
            <a:ext cx="7704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Y voy a promocionar mi PRODUCTO GRATUITO para atraer clientes potenciales. He decidido que mi producto gratuito sea</a:t>
            </a:r>
          </a:p>
          <a:p>
            <a:pPr algn="ctr"/>
            <a:endParaRPr lang="es-MX" sz="2800" dirty="0"/>
          </a:p>
          <a:p>
            <a:pPr algn="ctr"/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ARREGLO de flores GRATIS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87050"/>
            <a:ext cx="2304256" cy="135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3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316416" y="5449788"/>
            <a:ext cx="827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chemeClr val="bg1">
                    <a:lumMod val="75000"/>
                  </a:schemeClr>
                </a:solidFill>
              </a:rPr>
              <a:t>04:45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72602" y="625252"/>
            <a:ext cx="82598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Mi primer estrategia será enviar  correos electrónicos  masivos  </a:t>
            </a:r>
            <a:r>
              <a:rPr lang="es-MX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ofreciendo mi producto gratuito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67722" y="2641476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1.- </a:t>
            </a:r>
            <a:r>
              <a:rPr lang="es-MX" sz="2800" dirty="0"/>
              <a:t>Crear mi formato de OPT-IN y mi página de</a:t>
            </a:r>
          </a:p>
          <a:p>
            <a:r>
              <a:rPr lang="es-MX" sz="2800" dirty="0"/>
              <a:t>      aterrizaje </a:t>
            </a:r>
          </a:p>
          <a:p>
            <a:endParaRPr lang="es-MX" sz="2800" dirty="0"/>
          </a:p>
          <a:p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2.- </a:t>
            </a:r>
            <a:r>
              <a:rPr lang="es-MX" sz="2800" dirty="0"/>
              <a:t>Crear mis mensajes de seguimiento automático</a:t>
            </a:r>
          </a:p>
          <a:p>
            <a:r>
              <a:rPr lang="es-MX" sz="2800" dirty="0"/>
              <a:t>      (Para entregar el producto gratuito y </a:t>
            </a:r>
          </a:p>
          <a:p>
            <a:r>
              <a:rPr lang="es-MX" sz="2800" dirty="0"/>
              <a:t>        generar ventas)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-1" y="1849388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NECESITO:</a:t>
            </a:r>
            <a:endParaRPr lang="es-MX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776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461879"/>
            <a:ext cx="5256584" cy="32479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-41470" y="429766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/>
              <a:t>Dante Cortés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508" y="697260"/>
            <a:ext cx="2622743" cy="23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3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316416" y="5449788"/>
            <a:ext cx="827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chemeClr val="bg1">
                    <a:lumMod val="75000"/>
                  </a:schemeClr>
                </a:solidFill>
              </a:rPr>
              <a:t>04:45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32713"/>
            <a:ext cx="4795047" cy="385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0" t="46345" r="14525" b="27483"/>
          <a:stretch/>
        </p:blipFill>
        <p:spPr bwMode="auto">
          <a:xfrm>
            <a:off x="1835696" y="3745056"/>
            <a:ext cx="4536504" cy="187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547664" y="0"/>
            <a:ext cx="4824536" cy="572678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7030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316416" y="5449788"/>
            <a:ext cx="827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chemeClr val="bg1">
                    <a:lumMod val="75000"/>
                  </a:schemeClr>
                </a:solidFill>
              </a:rPr>
              <a:t>04:45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" y="1777380"/>
            <a:ext cx="91439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0" dirty="0"/>
              <a:t>Práctica en Sales24x7</a:t>
            </a:r>
          </a:p>
        </p:txBody>
      </p:sp>
    </p:spTree>
    <p:extLst>
      <p:ext uri="{BB962C8B-B14F-4D97-AF65-F5344CB8AC3E}">
        <p14:creationId xmlns:p14="http://schemas.microsoft.com/office/powerpoint/2010/main" val="1201579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9208" y="277214"/>
            <a:ext cx="8229600" cy="12601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MX" sz="8800" b="1" dirty="0"/>
              <a:t>G R A C I A S </a:t>
            </a:r>
          </a:p>
          <a:p>
            <a:pPr marL="0" indent="0" algn="ctr">
              <a:buNone/>
            </a:pPr>
            <a:endParaRPr lang="es-MX" sz="2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763688" y="1809747"/>
            <a:ext cx="5976664" cy="1524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3200" dirty="0"/>
              <a:t>Dante Cortés</a:t>
            </a:r>
          </a:p>
          <a:p>
            <a:pPr>
              <a:defRPr/>
            </a:pPr>
            <a:r>
              <a:rPr lang="es-MX" sz="3200" dirty="0"/>
              <a:t>Tel: (229) 202-6700</a:t>
            </a:r>
          </a:p>
          <a:p>
            <a:pPr>
              <a:defRPr/>
            </a:pPr>
            <a:r>
              <a:rPr lang="es-MX" sz="3200" dirty="0"/>
              <a:t>dcortes@portal24x7.com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695230"/>
            <a:ext cx="1914522" cy="154634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5244294"/>
            <a:ext cx="3338711" cy="185617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5258143" y="407307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002060"/>
                </a:solidFill>
              </a:rPr>
              <a:t>www.Portal24x7.com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145" y="4486400"/>
            <a:ext cx="412209" cy="343508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5670352" y="4543147"/>
            <a:ext cx="2538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002060"/>
                </a:solidFill>
              </a:rPr>
              <a:t>Portal24x7</a:t>
            </a:r>
          </a:p>
        </p:txBody>
      </p:sp>
    </p:spTree>
    <p:extLst>
      <p:ext uri="{BB962C8B-B14F-4D97-AF65-F5344CB8AC3E}">
        <p14:creationId xmlns:p14="http://schemas.microsoft.com/office/powerpoint/2010/main" val="3024758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 flipV="1">
            <a:off x="0" y="0"/>
            <a:ext cx="9144000" cy="148934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397228"/>
            <a:ext cx="9144000" cy="420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4000" b="1" i="1" dirty="0"/>
              <a:t>BIENVENIDO </a:t>
            </a:r>
            <a:r>
              <a:rPr lang="es-MX" sz="4000" i="1" dirty="0"/>
              <a:t>al Taller Presencial de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5522" y="2497460"/>
            <a:ext cx="4872956" cy="122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629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 flipV="1">
            <a:off x="-1" y="1"/>
            <a:ext cx="9144000" cy="1056079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21186" y="318015"/>
            <a:ext cx="9144000" cy="420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Términos usados en Sales24x7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755576" y="1633364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Contacto/Prospecto</a:t>
            </a:r>
            <a:r>
              <a:rPr kumimoji="0" lang="es-MX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.- Una persona física o moral que ingresa a tu base de datos de Sales24x7.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Personas de contacto</a:t>
            </a:r>
            <a:r>
              <a:rPr kumimoji="0" lang="es-MX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.- La o las personas con las que </a:t>
            </a:r>
            <a:r>
              <a:rPr kumimoji="0" lang="es-MX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“hablas o tienes contacto” </a:t>
            </a:r>
            <a:r>
              <a:rPr kumimoji="0" lang="es-MX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 cada organización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Ejecutivos</a:t>
            </a:r>
            <a:r>
              <a:rPr kumimoji="0" lang="es-MX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.- Las personas dentro de tu organización que usan el sistema</a:t>
            </a:r>
          </a:p>
        </p:txBody>
      </p:sp>
    </p:spTree>
    <p:extLst>
      <p:ext uri="{BB962C8B-B14F-4D97-AF65-F5344CB8AC3E}">
        <p14:creationId xmlns:p14="http://schemas.microsoft.com/office/powerpoint/2010/main" val="215987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 flipV="1">
            <a:off x="-1" y="1"/>
            <a:ext cx="9144000" cy="1056079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5535" y="1273324"/>
            <a:ext cx="87484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Categoría</a:t>
            </a:r>
            <a:r>
              <a:rPr kumimoji="0" lang="es-MX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.- La clasificación más relevante de tu base de datos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Origen</a:t>
            </a:r>
            <a:r>
              <a:rPr kumimoji="0" lang="es-MX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.- Donde te encontró o se enteró de ti el Contacto/Prospecto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Fase</a:t>
            </a:r>
            <a:r>
              <a:rPr kumimoji="0" lang="es-MX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.- Es una clasificación automática del sistema para los Contactos/Prospectos: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</a:t>
            </a:r>
            <a:r>
              <a:rPr kumimoji="0" lang="es-MX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Contacto</a:t>
            </a:r>
            <a:r>
              <a:rPr kumimoji="0" lang="es-MX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.- Solo tienes sus datos, no cotización ni venta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</a:t>
            </a:r>
            <a:r>
              <a:rPr kumimoji="0" lang="es-MX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Prospecto</a:t>
            </a:r>
            <a:r>
              <a:rPr kumimoji="0" lang="es-MX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.- Ya le has realizado alguna cotización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</a:t>
            </a:r>
            <a:r>
              <a:rPr kumimoji="0" lang="es-MX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Cliente</a:t>
            </a:r>
            <a:r>
              <a:rPr kumimoji="0" lang="es-MX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.- Ya te ha realizado al menos una compra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1186" y="318015"/>
            <a:ext cx="9144000" cy="420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Términos usados en Sales24x7</a:t>
            </a:r>
          </a:p>
        </p:txBody>
      </p:sp>
    </p:spTree>
    <p:extLst>
      <p:ext uri="{BB962C8B-B14F-4D97-AF65-F5344CB8AC3E}">
        <p14:creationId xmlns:p14="http://schemas.microsoft.com/office/powerpoint/2010/main" val="416349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 flipV="1">
            <a:off x="-1" y="1"/>
            <a:ext cx="9144000" cy="1056079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5535" y="1273324"/>
            <a:ext cx="874846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Formato de captura o de OPT-IN</a:t>
            </a:r>
            <a:r>
              <a:rPr kumimoji="0" lang="es-MX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.- es un formulario básico para capturar el nombre y correo electrónico de las personas que desean adquirir tu producto gratuito.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1186" y="318015"/>
            <a:ext cx="9144000" cy="420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Términos usados en Sales24x7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2785492"/>
            <a:ext cx="4066017" cy="229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75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 flipV="1">
            <a:off x="-1" y="1"/>
            <a:ext cx="9144000" cy="1056079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5535" y="1273324"/>
            <a:ext cx="8748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OPT-IN Page </a:t>
            </a:r>
            <a:r>
              <a:rPr kumimoji="0" lang="es-MX" sz="27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ó</a:t>
            </a:r>
            <a:r>
              <a:rPr kumimoji="0" lang="es-MX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Página de Aterrizaje</a:t>
            </a:r>
            <a:r>
              <a:rPr kumimoji="0" lang="es-MX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.- Es una página web  (Una solo página) donde se publicará tu formato de OPT-IN para capturar los datos de las personas interesadas en tu producto gratuito y entregarlo.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1186" y="318015"/>
            <a:ext cx="9144000" cy="420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Términos usados en Sales24x7</a:t>
            </a:r>
          </a:p>
        </p:txBody>
      </p:sp>
      <p:pic>
        <p:nvPicPr>
          <p:cNvPr id="7" name="Picture 2" descr="https://image.jimcdn.com/app/cms/image/transf/dimension=361x10000:format=png/path/s8a04016e83eadcfd/image/i90290595de823273/version/1452107953/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890" y="2669454"/>
            <a:ext cx="3678566" cy="302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19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 flipV="1">
            <a:off x="0" y="0"/>
            <a:ext cx="9144000" cy="117731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426225"/>
            <a:ext cx="9144000" cy="420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4000" b="1" i="1" dirty="0"/>
              <a:t>OBJETIVO</a:t>
            </a:r>
            <a:endParaRPr lang="es-MX" sz="4000" i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611560" y="2497460"/>
            <a:ext cx="828092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Gestionar tu base de datos de prospectos y clientes</a:t>
            </a:r>
          </a:p>
          <a:p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Generar prospectos y clientes potenciales en un proceso automatizado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0" y="1489348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 </a:t>
            </a:r>
          </a:p>
          <a:p>
            <a:pPr algn="ctr"/>
            <a:r>
              <a:rPr lang="es-MX" sz="2800" dirty="0"/>
              <a:t>Que conozcas como usar la herramienta Sales24x7 para:</a:t>
            </a:r>
          </a:p>
        </p:txBody>
      </p:sp>
    </p:spTree>
    <p:extLst>
      <p:ext uri="{BB962C8B-B14F-4D97-AF65-F5344CB8AC3E}">
        <p14:creationId xmlns:p14="http://schemas.microsoft.com/office/powerpoint/2010/main" val="272038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 flipV="1">
            <a:off x="0" y="0"/>
            <a:ext cx="9144000" cy="117731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2 CuadroTexto"/>
          <p:cNvSpPr txBox="1">
            <a:spLocks noGrp="1" noChangeArrowheads="1"/>
          </p:cNvSpPr>
          <p:nvPr>
            <p:ph idx="1"/>
          </p:nvPr>
        </p:nvSpPr>
        <p:spPr bwMode="auto">
          <a:xfrm>
            <a:off x="642392" y="2197428"/>
            <a:ext cx="7859216" cy="293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s-ES" altLang="es-MX" sz="2800" dirty="0">
                <a:latin typeface="+mn-lt"/>
              </a:rPr>
              <a:t>Presentación teórico-práctica de 4 horas aproximadamente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s-ES" altLang="es-MX" sz="2800" dirty="0">
                <a:latin typeface="+mn-lt"/>
              </a:rPr>
              <a:t>Con 2 recesos de 10 minutos c/u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s-ES" altLang="es-MX" sz="2800" dirty="0">
                <a:latin typeface="+mn-lt"/>
              </a:rPr>
              <a:t>Podrás hacer preguntas e interactuar durante la presentación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s-ES" altLang="es-MX" sz="2800" dirty="0">
                <a:latin typeface="+mn-lt"/>
              </a:rPr>
              <a:t>(Celulares en vibrador)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426225"/>
            <a:ext cx="9144000" cy="420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4000" b="1" i="1" dirty="0"/>
              <a:t>ORDEN </a:t>
            </a:r>
            <a:r>
              <a:rPr lang="es-MX" sz="4000" i="1" dirty="0"/>
              <a:t>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13335745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6420</TotalTime>
  <Words>626</Words>
  <Application>Microsoft Office PowerPoint</Application>
  <PresentationFormat>Presentación en pantalla (16:10)</PresentationFormat>
  <Paragraphs>138</Paragraphs>
  <Slides>22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Abel</vt:lpstr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FORO DE PROMOCION</dc:title>
  <dc:creator>Administrator</dc:creator>
  <cp:lastModifiedBy>Dante Cortes</cp:lastModifiedBy>
  <cp:revision>331</cp:revision>
  <dcterms:created xsi:type="dcterms:W3CDTF">2016-01-08T21:14:04Z</dcterms:created>
  <dcterms:modified xsi:type="dcterms:W3CDTF">2016-07-02T21:03:41Z</dcterms:modified>
</cp:coreProperties>
</file>